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
  </p:notesMasterIdLst>
  <p:sldIdLst>
    <p:sldId id="256" r:id="rId2"/>
  </p:sldIdLst>
  <p:sldSz cx="6858000" cy="9906000" type="A4"/>
  <p:notesSz cx="6807200" cy="9939338"/>
  <p:defaultTextStyle>
    <a:defPPr>
      <a:defRPr lang="en-US"/>
    </a:defPPr>
    <a:lvl1pPr marL="0" algn="l" defTabSz="269382" rtl="0" eaLnBrk="1" latinLnBrk="0" hangingPunct="1">
      <a:defRPr sz="1061" kern="1200">
        <a:solidFill>
          <a:schemeClr val="tx1"/>
        </a:solidFill>
        <a:latin typeface="+mn-lt"/>
        <a:ea typeface="+mn-ea"/>
        <a:cs typeface="+mn-cs"/>
      </a:defRPr>
    </a:lvl1pPr>
    <a:lvl2pPr marL="269382" algn="l" defTabSz="269382" rtl="0" eaLnBrk="1" latinLnBrk="0" hangingPunct="1">
      <a:defRPr sz="1061" kern="1200">
        <a:solidFill>
          <a:schemeClr val="tx1"/>
        </a:solidFill>
        <a:latin typeface="+mn-lt"/>
        <a:ea typeface="+mn-ea"/>
        <a:cs typeface="+mn-cs"/>
      </a:defRPr>
    </a:lvl2pPr>
    <a:lvl3pPr marL="538764" algn="l" defTabSz="269382" rtl="0" eaLnBrk="1" latinLnBrk="0" hangingPunct="1">
      <a:defRPr sz="1061" kern="1200">
        <a:solidFill>
          <a:schemeClr val="tx1"/>
        </a:solidFill>
        <a:latin typeface="+mn-lt"/>
        <a:ea typeface="+mn-ea"/>
        <a:cs typeface="+mn-cs"/>
      </a:defRPr>
    </a:lvl3pPr>
    <a:lvl4pPr marL="808147" algn="l" defTabSz="269382" rtl="0" eaLnBrk="1" latinLnBrk="0" hangingPunct="1">
      <a:defRPr sz="1061" kern="1200">
        <a:solidFill>
          <a:schemeClr val="tx1"/>
        </a:solidFill>
        <a:latin typeface="+mn-lt"/>
        <a:ea typeface="+mn-ea"/>
        <a:cs typeface="+mn-cs"/>
      </a:defRPr>
    </a:lvl4pPr>
    <a:lvl5pPr marL="1077529" algn="l" defTabSz="269382" rtl="0" eaLnBrk="1" latinLnBrk="0" hangingPunct="1">
      <a:defRPr sz="1061" kern="1200">
        <a:solidFill>
          <a:schemeClr val="tx1"/>
        </a:solidFill>
        <a:latin typeface="+mn-lt"/>
        <a:ea typeface="+mn-ea"/>
        <a:cs typeface="+mn-cs"/>
      </a:defRPr>
    </a:lvl5pPr>
    <a:lvl6pPr marL="1346911" algn="l" defTabSz="269382" rtl="0" eaLnBrk="1" latinLnBrk="0" hangingPunct="1">
      <a:defRPr sz="1061" kern="1200">
        <a:solidFill>
          <a:schemeClr val="tx1"/>
        </a:solidFill>
        <a:latin typeface="+mn-lt"/>
        <a:ea typeface="+mn-ea"/>
        <a:cs typeface="+mn-cs"/>
      </a:defRPr>
    </a:lvl6pPr>
    <a:lvl7pPr marL="1616293" algn="l" defTabSz="269382" rtl="0" eaLnBrk="1" latinLnBrk="0" hangingPunct="1">
      <a:defRPr sz="1061" kern="1200">
        <a:solidFill>
          <a:schemeClr val="tx1"/>
        </a:solidFill>
        <a:latin typeface="+mn-lt"/>
        <a:ea typeface="+mn-ea"/>
        <a:cs typeface="+mn-cs"/>
      </a:defRPr>
    </a:lvl7pPr>
    <a:lvl8pPr marL="1885676" algn="l" defTabSz="269382" rtl="0" eaLnBrk="1" latinLnBrk="0" hangingPunct="1">
      <a:defRPr sz="1061" kern="1200">
        <a:solidFill>
          <a:schemeClr val="tx1"/>
        </a:solidFill>
        <a:latin typeface="+mn-lt"/>
        <a:ea typeface="+mn-ea"/>
        <a:cs typeface="+mn-cs"/>
      </a:defRPr>
    </a:lvl8pPr>
    <a:lvl9pPr marL="2155058" algn="l" defTabSz="269382" rtl="0" eaLnBrk="1" latinLnBrk="0" hangingPunct="1">
      <a:defRPr sz="106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1F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150" d="100"/>
          <a:sy n="150"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046D38C-5949-40F4-B530-7D7F2ACDF3C2}" type="datetimeFigureOut">
              <a:rPr lang="en-NZ" smtClean="0"/>
              <a:t>30/05/2018</a:t>
            </a:fld>
            <a:endParaRPr lang="en-NZ"/>
          </a:p>
        </p:txBody>
      </p:sp>
      <p:sp>
        <p:nvSpPr>
          <p:cNvPr id="4" name="Slide Image Placeholder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CDC1FE-3DA2-4143-ADAD-25D9FBB9B69A}" type="slidenum">
              <a:rPr lang="en-NZ" smtClean="0"/>
              <a:t>‹#›</a:t>
            </a:fld>
            <a:endParaRPr lang="en-NZ"/>
          </a:p>
        </p:txBody>
      </p:sp>
    </p:spTree>
    <p:extLst>
      <p:ext uri="{BB962C8B-B14F-4D97-AF65-F5344CB8AC3E}">
        <p14:creationId xmlns:p14="http://schemas.microsoft.com/office/powerpoint/2010/main" val="2572706066"/>
      </p:ext>
    </p:extLst>
  </p:cSld>
  <p:clrMap bg1="lt1" tx1="dk1" bg2="lt2" tx2="dk2" accent1="accent1" accent2="accent2" accent3="accent3" accent4="accent4" accent5="accent5" accent6="accent6" hlink="hlink" folHlink="folHlink"/>
  <p:notesStyle>
    <a:lvl1pPr marL="0" algn="l" defTabSz="538764" rtl="0" eaLnBrk="1" latinLnBrk="0" hangingPunct="1">
      <a:defRPr sz="707" kern="1200">
        <a:solidFill>
          <a:schemeClr val="tx1"/>
        </a:solidFill>
        <a:latin typeface="+mn-lt"/>
        <a:ea typeface="+mn-ea"/>
        <a:cs typeface="+mn-cs"/>
      </a:defRPr>
    </a:lvl1pPr>
    <a:lvl2pPr marL="269382" algn="l" defTabSz="538764" rtl="0" eaLnBrk="1" latinLnBrk="0" hangingPunct="1">
      <a:defRPr sz="707" kern="1200">
        <a:solidFill>
          <a:schemeClr val="tx1"/>
        </a:solidFill>
        <a:latin typeface="+mn-lt"/>
        <a:ea typeface="+mn-ea"/>
        <a:cs typeface="+mn-cs"/>
      </a:defRPr>
    </a:lvl2pPr>
    <a:lvl3pPr marL="538764" algn="l" defTabSz="538764" rtl="0" eaLnBrk="1" latinLnBrk="0" hangingPunct="1">
      <a:defRPr sz="707" kern="1200">
        <a:solidFill>
          <a:schemeClr val="tx1"/>
        </a:solidFill>
        <a:latin typeface="+mn-lt"/>
        <a:ea typeface="+mn-ea"/>
        <a:cs typeface="+mn-cs"/>
      </a:defRPr>
    </a:lvl3pPr>
    <a:lvl4pPr marL="808147" algn="l" defTabSz="538764" rtl="0" eaLnBrk="1" latinLnBrk="0" hangingPunct="1">
      <a:defRPr sz="707" kern="1200">
        <a:solidFill>
          <a:schemeClr val="tx1"/>
        </a:solidFill>
        <a:latin typeface="+mn-lt"/>
        <a:ea typeface="+mn-ea"/>
        <a:cs typeface="+mn-cs"/>
      </a:defRPr>
    </a:lvl4pPr>
    <a:lvl5pPr marL="1077529" algn="l" defTabSz="538764" rtl="0" eaLnBrk="1" latinLnBrk="0" hangingPunct="1">
      <a:defRPr sz="707" kern="1200">
        <a:solidFill>
          <a:schemeClr val="tx1"/>
        </a:solidFill>
        <a:latin typeface="+mn-lt"/>
        <a:ea typeface="+mn-ea"/>
        <a:cs typeface="+mn-cs"/>
      </a:defRPr>
    </a:lvl5pPr>
    <a:lvl6pPr marL="1346911" algn="l" defTabSz="538764" rtl="0" eaLnBrk="1" latinLnBrk="0" hangingPunct="1">
      <a:defRPr sz="707" kern="1200">
        <a:solidFill>
          <a:schemeClr val="tx1"/>
        </a:solidFill>
        <a:latin typeface="+mn-lt"/>
        <a:ea typeface="+mn-ea"/>
        <a:cs typeface="+mn-cs"/>
      </a:defRPr>
    </a:lvl6pPr>
    <a:lvl7pPr marL="1616293" algn="l" defTabSz="538764" rtl="0" eaLnBrk="1" latinLnBrk="0" hangingPunct="1">
      <a:defRPr sz="707" kern="1200">
        <a:solidFill>
          <a:schemeClr val="tx1"/>
        </a:solidFill>
        <a:latin typeface="+mn-lt"/>
        <a:ea typeface="+mn-ea"/>
        <a:cs typeface="+mn-cs"/>
      </a:defRPr>
    </a:lvl7pPr>
    <a:lvl8pPr marL="1885676" algn="l" defTabSz="538764" rtl="0" eaLnBrk="1" latinLnBrk="0" hangingPunct="1">
      <a:defRPr sz="707" kern="1200">
        <a:solidFill>
          <a:schemeClr val="tx1"/>
        </a:solidFill>
        <a:latin typeface="+mn-lt"/>
        <a:ea typeface="+mn-ea"/>
        <a:cs typeface="+mn-cs"/>
      </a:defRPr>
    </a:lvl8pPr>
    <a:lvl9pPr marL="2155058" algn="l" defTabSz="538764" rtl="0" eaLnBrk="1" latinLnBrk="0" hangingPunct="1">
      <a:defRPr sz="7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bg1">
            <a:alpha val="66000"/>
          </a:schemeClr>
        </a:solidFill>
        <a:effectLst/>
      </p:bgPr>
    </p:bg>
    <p:spTree>
      <p:nvGrpSpPr>
        <p:cNvPr id="1" name=""/>
        <p:cNvGrpSpPr/>
        <p:nvPr/>
      </p:nvGrpSpPr>
      <p:grpSpPr>
        <a:xfrm>
          <a:off x="0" y="0"/>
          <a:ext cx="0" cy="0"/>
          <a:chOff x="0" y="0"/>
          <a:chExt cx="0" cy="0"/>
        </a:xfrm>
      </p:grpSpPr>
      <p:cxnSp>
        <p:nvCxnSpPr>
          <p:cNvPr id="23" name="Straight Connector 22"/>
          <p:cNvCxnSpPr/>
          <p:nvPr userDrawn="1"/>
        </p:nvCxnSpPr>
        <p:spPr>
          <a:xfrm>
            <a:off x="0" y="535673"/>
            <a:ext cx="6858000" cy="20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38705" y="0"/>
            <a:ext cx="1319295" cy="535762"/>
          </a:xfrm>
          <a:prstGeom prst="rect">
            <a:avLst/>
          </a:prstGeom>
        </p:spPr>
      </p:pic>
    </p:spTree>
    <p:extLst>
      <p:ext uri="{BB962C8B-B14F-4D97-AF65-F5344CB8AC3E}">
        <p14:creationId xmlns:p14="http://schemas.microsoft.com/office/powerpoint/2010/main" val="16159244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2"/>
            <a:ext cx="6858000" cy="537853"/>
          </a:xfrm>
          <a:prstGeom prst="rect">
            <a:avLst/>
          </a:prstGeom>
          <a:solidFill>
            <a:srgbClr val="211F2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8576" tIns="19288" rIns="38576" bIns="19288" numCol="1" spcCol="0" rtlCol="0" fromWordArt="0" anchor="ctr" anchorCtr="0" forceAA="0" compatLnSpc="1">
            <a:prstTxWarp prst="textNoShape">
              <a:avLst/>
            </a:prstTxWarp>
            <a:noAutofit/>
          </a:bodyPr>
          <a:lstStyle/>
          <a:p>
            <a:pPr algn="ctr"/>
            <a:endParaRPr lang="en-NZ" sz="759"/>
          </a:p>
        </p:txBody>
      </p:sp>
      <p:cxnSp>
        <p:nvCxnSpPr>
          <p:cNvPr id="8" name="Straight Connector 7"/>
          <p:cNvCxnSpPr/>
          <p:nvPr userDrawn="1"/>
        </p:nvCxnSpPr>
        <p:spPr>
          <a:xfrm>
            <a:off x="0" y="535673"/>
            <a:ext cx="6858000" cy="20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38705" y="0"/>
            <a:ext cx="1319295" cy="535762"/>
          </a:xfrm>
          <a:prstGeom prst="rect">
            <a:avLst/>
          </a:prstGeom>
        </p:spPr>
      </p:pic>
    </p:spTree>
  </p:cSld>
  <p:clrMap bg1="lt1" tx1="dk1" bg2="lt2" tx2="dk2" accent1="accent1" accent2="accent2" accent3="accent3" accent4="accent4" accent5="accent5" accent6="accent6" hlink="hlink" folHlink="folHlink"/>
  <p:sldLayoutIdLst>
    <p:sldLayoutId id="214748371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jpe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alpha val="67000"/>
          </a:schemeClr>
        </a:solidFill>
        <a:effectLst/>
      </p:bgPr>
    </p:bg>
    <p:spTree>
      <p:nvGrpSpPr>
        <p:cNvPr id="1" name=""/>
        <p:cNvGrpSpPr/>
        <p:nvPr/>
      </p:nvGrpSpPr>
      <p:grpSpPr>
        <a:xfrm>
          <a:off x="0" y="0"/>
          <a:ext cx="0" cy="0"/>
          <a:chOff x="0" y="0"/>
          <a:chExt cx="0" cy="0"/>
        </a:xfrm>
      </p:grpSpPr>
      <p:sp>
        <p:nvSpPr>
          <p:cNvPr id="4" name="Rectangle 3"/>
          <p:cNvSpPr/>
          <p:nvPr/>
        </p:nvSpPr>
        <p:spPr>
          <a:xfrm>
            <a:off x="443356" y="59430"/>
            <a:ext cx="5208370" cy="369332"/>
          </a:xfrm>
          <a:prstGeom prst="rect">
            <a:avLst/>
          </a:prstGeom>
        </p:spPr>
        <p:txBody>
          <a:bodyPr wrap="square">
            <a:spAutoFit/>
          </a:bodyPr>
          <a:lstStyle/>
          <a:p>
            <a:r>
              <a:rPr lang="en-NZ" sz="1800" dirty="0" smtClean="0">
                <a:solidFill>
                  <a:srgbClr val="FFC000"/>
                </a:solidFill>
              </a:rPr>
              <a:t>KWILA </a:t>
            </a:r>
            <a:r>
              <a:rPr lang="en-NZ" sz="1800" dirty="0" smtClean="0">
                <a:solidFill>
                  <a:srgbClr val="FFC000"/>
                </a:solidFill>
              </a:rPr>
              <a:t>HARDWOOD DECKING INSTALLATION GUIDE</a:t>
            </a:r>
            <a:endParaRPr lang="en-NZ" sz="1800" dirty="0">
              <a:solidFill>
                <a:srgbClr val="FFC000"/>
              </a:solidFill>
            </a:endParaRPr>
          </a:p>
        </p:txBody>
      </p:sp>
      <p:sp>
        <p:nvSpPr>
          <p:cNvPr id="6" name="TextBox 5"/>
          <p:cNvSpPr txBox="1"/>
          <p:nvPr/>
        </p:nvSpPr>
        <p:spPr>
          <a:xfrm>
            <a:off x="160639" y="679622"/>
            <a:ext cx="6474940" cy="1061829"/>
          </a:xfrm>
          <a:prstGeom prst="rect">
            <a:avLst/>
          </a:prstGeom>
          <a:noFill/>
        </p:spPr>
        <p:txBody>
          <a:bodyPr wrap="square" rtlCol="0">
            <a:spAutoFit/>
          </a:bodyPr>
          <a:lstStyle/>
          <a:p>
            <a:r>
              <a:rPr lang="en-NZ" sz="1000" dirty="0" smtClean="0">
                <a:solidFill>
                  <a:schemeClr val="bg1"/>
                </a:solidFill>
              </a:rPr>
              <a:t>At bbi Wood Products we supply Kwila, </a:t>
            </a:r>
            <a:r>
              <a:rPr lang="en-NZ" sz="1000" dirty="0" err="1" smtClean="0">
                <a:solidFill>
                  <a:schemeClr val="bg1"/>
                </a:solidFill>
              </a:rPr>
              <a:t>Vitex</a:t>
            </a:r>
            <a:r>
              <a:rPr lang="en-NZ" sz="1000" dirty="0" smtClean="0">
                <a:solidFill>
                  <a:schemeClr val="bg1"/>
                </a:solidFill>
              </a:rPr>
              <a:t>, and Garapa hardwood decking. When installing hardwood decking it is important to follow the below guidelines to ensure a quality and long lasting finish.</a:t>
            </a:r>
          </a:p>
          <a:p>
            <a:endParaRPr lang="en-NZ" sz="1000" dirty="0">
              <a:solidFill>
                <a:schemeClr val="bg1"/>
              </a:solidFill>
            </a:endParaRPr>
          </a:p>
          <a:p>
            <a:r>
              <a:rPr lang="en-NZ" sz="1100" dirty="0" smtClean="0">
                <a:solidFill>
                  <a:srgbClr val="FFC000"/>
                </a:solidFill>
              </a:rPr>
              <a:t>Handling and Storage</a:t>
            </a:r>
          </a:p>
          <a:p>
            <a:r>
              <a:rPr lang="en-NZ" sz="1000" dirty="0" smtClean="0">
                <a:solidFill>
                  <a:schemeClr val="bg1"/>
                </a:solidFill>
              </a:rPr>
              <a:t>Kwila </a:t>
            </a:r>
            <a:r>
              <a:rPr lang="en-NZ" sz="1000" dirty="0" smtClean="0">
                <a:solidFill>
                  <a:schemeClr val="bg1"/>
                </a:solidFill>
              </a:rPr>
              <a:t>Hardwood decking should be kept dry before installation, storage of decking on site should be in a cool, dry place, out of direct sunlight and elevated on bearers approx. 100mm off the ground to allow for air flow.</a:t>
            </a:r>
            <a:endParaRPr lang="en-NZ" sz="900" dirty="0">
              <a:solidFill>
                <a:schemeClr val="bg1"/>
              </a:solidFill>
            </a:endParaRPr>
          </a:p>
        </p:txBody>
      </p:sp>
      <p:pic>
        <p:nvPicPr>
          <p:cNvPr id="14" name="Picture 13"/>
          <p:cNvPicPr>
            <a:picLocks noChangeAspect="1"/>
          </p:cNvPicPr>
          <p:nvPr/>
        </p:nvPicPr>
        <p:blipFill>
          <a:blip r:embed="rId2">
            <a:extLst>
              <a:ext uri="{BEBA8EAE-BF5A-486C-A8C5-ECC9F3942E4B}">
                <a14:imgProps xmlns:a14="http://schemas.microsoft.com/office/drawing/2010/main">
                  <a14:imgLayer r:embed="rId3">
                    <a14:imgEffect>
                      <a14:backgroundRemoval t="9286" b="99286" l="0" r="100000"/>
                    </a14:imgEffect>
                    <a14:imgEffect>
                      <a14:sharpenSoften amount="25000"/>
                    </a14:imgEffect>
                  </a14:imgLayer>
                </a14:imgProps>
              </a:ext>
              <a:ext uri="{28A0092B-C50C-407E-A947-70E740481C1C}">
                <a14:useLocalDpi xmlns:a14="http://schemas.microsoft.com/office/drawing/2010/main" val="0"/>
              </a:ext>
            </a:extLst>
          </a:blip>
          <a:stretch>
            <a:fillRect/>
          </a:stretch>
        </p:blipFill>
        <p:spPr>
          <a:xfrm>
            <a:off x="4559644" y="1787364"/>
            <a:ext cx="1968862" cy="1158446"/>
          </a:xfrm>
          <a:prstGeom prst="rect">
            <a:avLst/>
          </a:prstGeom>
          <a:ln>
            <a:noFill/>
          </a:ln>
        </p:spPr>
      </p:pic>
      <p:sp>
        <p:nvSpPr>
          <p:cNvPr id="15" name="TextBox 14"/>
          <p:cNvSpPr txBox="1"/>
          <p:nvPr/>
        </p:nvSpPr>
        <p:spPr>
          <a:xfrm>
            <a:off x="160639" y="1654727"/>
            <a:ext cx="4399004" cy="1354217"/>
          </a:xfrm>
          <a:prstGeom prst="rect">
            <a:avLst/>
          </a:prstGeom>
          <a:noFill/>
        </p:spPr>
        <p:txBody>
          <a:bodyPr wrap="square" rtlCol="0">
            <a:spAutoFit/>
          </a:bodyPr>
          <a:lstStyle>
            <a:defPPr>
              <a:defRPr lang="en-US"/>
            </a:defPPr>
            <a:lvl1pPr>
              <a:defRPr sz="1000">
                <a:solidFill>
                  <a:schemeClr val="bg1"/>
                </a:solidFill>
              </a:defRPr>
            </a:lvl1pPr>
          </a:lstStyle>
          <a:p>
            <a:r>
              <a:rPr lang="en-NZ" sz="1200" dirty="0">
                <a:solidFill>
                  <a:srgbClr val="FFC000"/>
                </a:solidFill>
              </a:rPr>
              <a:t>Planning</a:t>
            </a:r>
          </a:p>
          <a:p>
            <a:r>
              <a:rPr lang="en-NZ" dirty="0"/>
              <a:t>Before undertaking any construction work you must consult with your local authority to check than any construction requirements are met and to determine if a Building Consent is required. A qualified tradesman should be consulted where expert services may be required.</a:t>
            </a:r>
          </a:p>
          <a:p>
            <a:r>
              <a:rPr lang="en-NZ" dirty="0"/>
              <a:t>19mm decking should be installed at maximum 450mm joist centres, 32mm and above should be installed at maximum 600mm joist centres. To ensure proper ventilation, the deck should have at least 450mm clearance from the ground</a:t>
            </a:r>
            <a:r>
              <a:rPr lang="en-NZ" dirty="0" smtClean="0"/>
              <a:t>.</a:t>
            </a:r>
            <a:endParaRPr lang="en-NZ" dirty="0"/>
          </a:p>
        </p:txBody>
      </p:sp>
      <p:sp>
        <p:nvSpPr>
          <p:cNvPr id="28" name="TextBox 27"/>
          <p:cNvSpPr txBox="1"/>
          <p:nvPr/>
        </p:nvSpPr>
        <p:spPr>
          <a:xfrm>
            <a:off x="154461" y="2945070"/>
            <a:ext cx="6374044" cy="784830"/>
          </a:xfrm>
          <a:prstGeom prst="rect">
            <a:avLst/>
          </a:prstGeom>
          <a:noFill/>
        </p:spPr>
        <p:txBody>
          <a:bodyPr wrap="square" rtlCol="0">
            <a:spAutoFit/>
          </a:bodyPr>
          <a:lstStyle/>
          <a:p>
            <a:r>
              <a:rPr lang="en-NZ" sz="1200" dirty="0">
                <a:solidFill>
                  <a:srgbClr val="FFC000"/>
                </a:solidFill>
              </a:rPr>
              <a:t>Preparation</a:t>
            </a:r>
          </a:p>
          <a:p>
            <a:r>
              <a:rPr lang="en-NZ" sz="1050" dirty="0" smtClean="0">
                <a:solidFill>
                  <a:schemeClr val="bg1"/>
                </a:solidFill>
              </a:rPr>
              <a:t>Check all boards for defects that may require docking out and sort the timber lengths to optimise usage. bbi Wood Products recommends a minimum one coat* of suitable exterior timber decking coating or oil to be applied to all four sides plus cut ends of the decking prior to installation to minimize the effects of cupping and </a:t>
            </a:r>
            <a:r>
              <a:rPr lang="en-NZ" sz="1050" dirty="0" smtClean="0">
                <a:solidFill>
                  <a:schemeClr val="bg1"/>
                </a:solidFill>
              </a:rPr>
              <a:t>checking.</a:t>
            </a:r>
            <a:endParaRPr lang="en-NZ" sz="1000" dirty="0">
              <a:solidFill>
                <a:schemeClr val="bg1"/>
              </a:solidFill>
            </a:endParaRPr>
          </a:p>
        </p:txBody>
      </p:sp>
      <p:sp>
        <p:nvSpPr>
          <p:cNvPr id="30" name="TextBox 29"/>
          <p:cNvSpPr txBox="1"/>
          <p:nvPr/>
        </p:nvSpPr>
        <p:spPr>
          <a:xfrm>
            <a:off x="157549" y="3650943"/>
            <a:ext cx="4405183" cy="1661993"/>
          </a:xfrm>
          <a:prstGeom prst="rect">
            <a:avLst/>
          </a:prstGeom>
          <a:noFill/>
        </p:spPr>
        <p:txBody>
          <a:bodyPr wrap="square" rtlCol="0">
            <a:spAutoFit/>
          </a:bodyPr>
          <a:lstStyle>
            <a:defPPr>
              <a:defRPr lang="en-US"/>
            </a:defPPr>
            <a:lvl1pPr>
              <a:defRPr sz="1000">
                <a:solidFill>
                  <a:schemeClr val="bg1"/>
                </a:solidFill>
              </a:defRPr>
            </a:lvl1pPr>
          </a:lstStyle>
          <a:p>
            <a:r>
              <a:rPr lang="en-NZ" sz="1200" dirty="0">
                <a:solidFill>
                  <a:srgbClr val="FFC000"/>
                </a:solidFill>
              </a:rPr>
              <a:t>Fastenings</a:t>
            </a:r>
          </a:p>
          <a:p>
            <a:r>
              <a:rPr lang="en-NZ" dirty="0"/>
              <a:t>bbi Wood Products recommend the use of 10g x 65mm </a:t>
            </a:r>
            <a:r>
              <a:rPr lang="en-NZ" dirty="0" smtClean="0"/>
              <a:t>316 Stainless </a:t>
            </a:r>
            <a:r>
              <a:rPr lang="en-NZ" dirty="0"/>
              <a:t>Steel Decking Screws for both 90 x 19mm and 140 x 19mm </a:t>
            </a:r>
            <a:r>
              <a:rPr lang="en-NZ" dirty="0" smtClean="0"/>
              <a:t>decking and pilot holes must be drilled. </a:t>
            </a:r>
            <a:r>
              <a:rPr lang="en-NZ" dirty="0"/>
              <a:t>Fixings should be located 15mm in from the edge of the board for 19mm decking and 20mm in from the edge for 24/25mm decking. Fixings should be staggered across the joists to help prevent splitting. Joins must be placed over a joist, decking should be cut square and butted together with a 2-3mm chamfer of the end of each board to mask any unevenness in height. </a:t>
            </a:r>
            <a:r>
              <a:rPr lang="en-NZ" dirty="0" smtClean="0"/>
              <a:t>Fixings </a:t>
            </a:r>
            <a:r>
              <a:rPr lang="en-NZ" dirty="0"/>
              <a:t>should be 20mm from the join and angled toward the joist</a:t>
            </a:r>
            <a:r>
              <a:rPr lang="en-NZ" dirty="0" smtClean="0"/>
              <a:t>. Screw manufacturers guidelines must be followed to ensure correct screw installation for optimal hold.</a:t>
            </a:r>
            <a:endParaRPr lang="en-NZ" dirty="0"/>
          </a:p>
        </p:txBody>
      </p:sp>
      <p:pic>
        <p:nvPicPr>
          <p:cNvPr id="16" name="Picture 15"/>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foregroundMark x1="54615" y1="23099" x2="54615" y2="23099"/>
                        <a14:foregroundMark x1="46154" y1="11111" x2="46154" y2="11111"/>
                        <a14:foregroundMark x1="42885" y1="7895" x2="42885" y2="7895"/>
                        <a14:foregroundMark x1="39423" y1="5556" x2="39423" y2="5556"/>
                        <a14:foregroundMark x1="70769" y1="82749" x2="70769" y2="82749"/>
                        <a14:foregroundMark x1="69231" y1="80994" x2="69231" y2="80994"/>
                        <a14:foregroundMark x1="80192" y1="86257" x2="80192" y2="86257"/>
                        <a14:foregroundMark x1="84615" y1="88012" x2="84615" y2="88012"/>
                        <a14:foregroundMark x1="83269" y1="86550" x2="83269" y2="86550"/>
                        <a14:foregroundMark x1="80769" y1="85088" x2="80769" y2="85088"/>
                        <a14:backgroundMark x1="57500" y1="80117" x2="57500" y2="80117"/>
                        <a14:backgroundMark x1="68269" y1="83626" x2="68269" y2="83626"/>
                        <a14:backgroundMark x1="72308" y1="86257" x2="72308" y2="86257"/>
                        <a14:backgroundMark x1="75577" y1="87427" x2="75577" y2="87427"/>
                        <a14:backgroundMark x1="79231" y1="88012" x2="79231" y2="88012"/>
                        <a14:backgroundMark x1="83077" y1="90351" x2="83077" y2="90351"/>
                        <a14:backgroundMark x1="86731" y1="90351" x2="86731" y2="90351"/>
                        <a14:backgroundMark x1="45769" y1="22515" x2="45769" y2="22515"/>
                        <a14:backgroundMark x1="41346" y1="19006" x2="41346" y2="19006"/>
                        <a14:backgroundMark x1="38077" y1="14620" x2="38077" y2="14620"/>
                        <a14:backgroundMark x1="6346" y1="63450" x2="6346" y2="63450"/>
                        <a14:backgroundMark x1="69808" y1="84211" x2="69808" y2="84211"/>
                        <a14:backgroundMark x1="73654" y1="86842" x2="73654" y2="86842"/>
                        <a14:backgroundMark x1="73654" y1="85965" x2="73654" y2="85965"/>
                        <a14:backgroundMark x1="78462" y1="87135" x2="78462" y2="87135"/>
                        <a14:backgroundMark x1="72308" y1="84503" x2="72308" y2="84503"/>
                        <a14:backgroundMark x1="76731" y1="85965" x2="76731" y2="85965"/>
                        <a14:backgroundMark x1="81731" y1="88304" x2="81731" y2="88304"/>
                        <a14:backgroundMark x1="84231" y1="90351" x2="84231" y2="90351"/>
                      </a14:backgroundRemoval>
                    </a14:imgEffect>
                  </a14:imgLayer>
                </a14:imgProps>
              </a:ext>
              <a:ext uri="{28A0092B-C50C-407E-A947-70E740481C1C}">
                <a14:useLocalDpi xmlns:a14="http://schemas.microsoft.com/office/drawing/2010/main" val="0"/>
              </a:ext>
            </a:extLst>
          </a:blip>
          <a:stretch>
            <a:fillRect/>
          </a:stretch>
        </p:blipFill>
        <p:spPr>
          <a:xfrm>
            <a:off x="4559644" y="3834696"/>
            <a:ext cx="1968862" cy="1376247"/>
          </a:xfrm>
          <a:prstGeom prst="rect">
            <a:avLst/>
          </a:prstGeom>
        </p:spPr>
      </p:pic>
      <p:sp>
        <p:nvSpPr>
          <p:cNvPr id="31" name="TextBox 30"/>
          <p:cNvSpPr txBox="1"/>
          <p:nvPr/>
        </p:nvSpPr>
        <p:spPr>
          <a:xfrm>
            <a:off x="154461" y="5242658"/>
            <a:ext cx="6374044" cy="738664"/>
          </a:xfrm>
          <a:prstGeom prst="rect">
            <a:avLst/>
          </a:prstGeom>
          <a:noFill/>
        </p:spPr>
        <p:txBody>
          <a:bodyPr wrap="square" rtlCol="0">
            <a:spAutoFit/>
          </a:bodyPr>
          <a:lstStyle>
            <a:defPPr>
              <a:defRPr lang="en-US"/>
            </a:defPPr>
            <a:lvl1pPr>
              <a:defRPr sz="1000">
                <a:solidFill>
                  <a:schemeClr val="bg1"/>
                </a:solidFill>
              </a:defRPr>
            </a:lvl1pPr>
          </a:lstStyle>
          <a:p>
            <a:r>
              <a:rPr lang="en-NZ" sz="1200" dirty="0">
                <a:solidFill>
                  <a:srgbClr val="FFC000"/>
                </a:solidFill>
              </a:rPr>
              <a:t>Maintenance</a:t>
            </a:r>
          </a:p>
          <a:p>
            <a:r>
              <a:rPr lang="en-NZ" dirty="0"/>
              <a:t>Clean your deck annually using a light detergent that contains an anti-fungal agent, re </a:t>
            </a:r>
            <a:r>
              <a:rPr lang="en-NZ" dirty="0" smtClean="0"/>
              <a:t>coat* </a:t>
            </a:r>
            <a:r>
              <a:rPr lang="en-NZ" dirty="0"/>
              <a:t>once clean and dry with a suitable </a:t>
            </a:r>
            <a:r>
              <a:rPr lang="en-NZ" dirty="0" smtClean="0"/>
              <a:t>exterior </a:t>
            </a:r>
            <a:r>
              <a:rPr lang="en-NZ" dirty="0"/>
              <a:t>timber decking coating or oil. Removing any items that will trap water underneath them (furniture, pot plants, </a:t>
            </a:r>
            <a:r>
              <a:rPr lang="en-NZ" dirty="0" smtClean="0"/>
              <a:t>etc.) </a:t>
            </a:r>
            <a:r>
              <a:rPr lang="en-NZ" dirty="0"/>
              <a:t>for the duration of winter will help keep your deck looking great.</a:t>
            </a:r>
          </a:p>
        </p:txBody>
      </p:sp>
      <p:graphicFrame>
        <p:nvGraphicFramePr>
          <p:cNvPr id="20" name="Table 19"/>
          <p:cNvGraphicFramePr>
            <a:graphicFrameLocks noGrp="1"/>
          </p:cNvGraphicFramePr>
          <p:nvPr>
            <p:extLst>
              <p:ext uri="{D42A27DB-BD31-4B8C-83A1-F6EECF244321}">
                <p14:modId xmlns:p14="http://schemas.microsoft.com/office/powerpoint/2010/main" val="461055132"/>
              </p:ext>
            </p:extLst>
          </p:nvPr>
        </p:nvGraphicFramePr>
        <p:xfrm>
          <a:off x="259493" y="7652160"/>
          <a:ext cx="6376085" cy="771855"/>
        </p:xfrm>
        <a:graphic>
          <a:graphicData uri="http://schemas.openxmlformats.org/drawingml/2006/table">
            <a:tbl>
              <a:tblPr>
                <a:tableStyleId>{2A488322-F2BA-4B5B-9748-0D474271808F}</a:tableStyleId>
              </a:tblPr>
              <a:tblGrid>
                <a:gridCol w="1275217">
                  <a:extLst>
                    <a:ext uri="{9D8B030D-6E8A-4147-A177-3AD203B41FA5}">
                      <a16:colId xmlns:a16="http://schemas.microsoft.com/office/drawing/2014/main" val="233363608"/>
                    </a:ext>
                  </a:extLst>
                </a:gridCol>
                <a:gridCol w="1275217">
                  <a:extLst>
                    <a:ext uri="{9D8B030D-6E8A-4147-A177-3AD203B41FA5}">
                      <a16:colId xmlns:a16="http://schemas.microsoft.com/office/drawing/2014/main" val="955389174"/>
                    </a:ext>
                  </a:extLst>
                </a:gridCol>
                <a:gridCol w="1275217">
                  <a:extLst>
                    <a:ext uri="{9D8B030D-6E8A-4147-A177-3AD203B41FA5}">
                      <a16:colId xmlns:a16="http://schemas.microsoft.com/office/drawing/2014/main" val="4077850698"/>
                    </a:ext>
                  </a:extLst>
                </a:gridCol>
                <a:gridCol w="1275217">
                  <a:extLst>
                    <a:ext uri="{9D8B030D-6E8A-4147-A177-3AD203B41FA5}">
                      <a16:colId xmlns:a16="http://schemas.microsoft.com/office/drawing/2014/main" val="2037512343"/>
                    </a:ext>
                  </a:extLst>
                </a:gridCol>
                <a:gridCol w="1275217">
                  <a:extLst>
                    <a:ext uri="{9D8B030D-6E8A-4147-A177-3AD203B41FA5}">
                      <a16:colId xmlns:a16="http://schemas.microsoft.com/office/drawing/2014/main" val="3865125118"/>
                    </a:ext>
                  </a:extLst>
                </a:gridCol>
              </a:tblGrid>
              <a:tr h="229335">
                <a:tc>
                  <a:txBody>
                    <a:bodyPr/>
                    <a:lstStyle/>
                    <a:p>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NZ" sz="1000" dirty="0" smtClean="0">
                          <a:solidFill>
                            <a:srgbClr val="FFC000"/>
                          </a:solidFill>
                        </a:rPr>
                        <a:t>90 mm Wide</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NZ" sz="1000" dirty="0" smtClean="0">
                          <a:solidFill>
                            <a:srgbClr val="FFC000"/>
                          </a:solidFill>
                        </a:rPr>
                        <a:t>140</a:t>
                      </a:r>
                      <a:r>
                        <a:rPr lang="en-NZ" sz="1000" baseline="0" dirty="0" smtClean="0">
                          <a:solidFill>
                            <a:srgbClr val="FFC000"/>
                          </a:solidFill>
                        </a:rPr>
                        <a:t> </a:t>
                      </a:r>
                      <a:r>
                        <a:rPr lang="en-NZ" sz="1000" dirty="0" smtClean="0">
                          <a:solidFill>
                            <a:srgbClr val="FFC000"/>
                          </a:solidFill>
                        </a:rPr>
                        <a:t>mm Wide</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337873"/>
                  </a:ext>
                </a:extLst>
              </a:tr>
              <a:tr h="284175">
                <a:tc>
                  <a:txBody>
                    <a:bodyPr/>
                    <a:lstStyle/>
                    <a:p>
                      <a:r>
                        <a:rPr lang="en-NZ" sz="1000" dirty="0" smtClean="0">
                          <a:solidFill>
                            <a:srgbClr val="FFC000"/>
                          </a:solidFill>
                        </a:rPr>
                        <a:t>Timber species</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1000" dirty="0" smtClean="0">
                          <a:solidFill>
                            <a:srgbClr val="FFC000"/>
                          </a:solidFill>
                        </a:rPr>
                        <a:t>Green / Shipping Dry</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1000" dirty="0" smtClean="0">
                          <a:solidFill>
                            <a:srgbClr val="FFC000"/>
                          </a:solidFill>
                        </a:rPr>
                        <a:t>Air/Kiln Dried</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1000" dirty="0" smtClean="0">
                          <a:solidFill>
                            <a:srgbClr val="FFC000"/>
                          </a:solidFill>
                        </a:rPr>
                        <a:t>Green / Shipping Dry</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1000" dirty="0" smtClean="0">
                          <a:solidFill>
                            <a:srgbClr val="FFC000"/>
                          </a:solidFill>
                        </a:rPr>
                        <a:t>Air/Kiln Dried</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2964217"/>
                  </a:ext>
                </a:extLst>
              </a:tr>
              <a:tr h="229335">
                <a:tc>
                  <a:txBody>
                    <a:bodyPr/>
                    <a:lstStyle/>
                    <a:p>
                      <a:r>
                        <a:rPr lang="en-NZ" sz="1000" dirty="0" smtClean="0">
                          <a:solidFill>
                            <a:srgbClr val="FFC000"/>
                          </a:solidFill>
                        </a:rPr>
                        <a:t>Kwila</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1000" dirty="0" smtClean="0">
                          <a:solidFill>
                            <a:srgbClr val="FFC000"/>
                          </a:solidFill>
                        </a:rPr>
                        <a:t>3 mm</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1000" dirty="0" smtClean="0">
                          <a:solidFill>
                            <a:srgbClr val="FFC000"/>
                          </a:solidFill>
                        </a:rPr>
                        <a:t>4 mm</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1000" dirty="0" smtClean="0">
                          <a:solidFill>
                            <a:srgbClr val="FFC000"/>
                          </a:solidFill>
                        </a:rPr>
                        <a:t>Do not use</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1000" dirty="0" smtClean="0">
                          <a:solidFill>
                            <a:srgbClr val="FFC000"/>
                          </a:solidFill>
                        </a:rPr>
                        <a:t>6 mm</a:t>
                      </a:r>
                      <a:endParaRPr lang="en-NZ" sz="1000" dirty="0">
                        <a:solidFill>
                          <a:srgbClr val="FFC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348743"/>
                  </a:ext>
                </a:extLst>
              </a:tr>
            </a:tbl>
          </a:graphicData>
        </a:graphic>
      </p:graphicFrame>
      <p:sp>
        <p:nvSpPr>
          <p:cNvPr id="17" name="TextBox 16"/>
          <p:cNvSpPr txBox="1"/>
          <p:nvPr/>
        </p:nvSpPr>
        <p:spPr>
          <a:xfrm>
            <a:off x="154461" y="5919539"/>
            <a:ext cx="6374044" cy="1661993"/>
          </a:xfrm>
          <a:prstGeom prst="rect">
            <a:avLst/>
          </a:prstGeom>
          <a:noFill/>
        </p:spPr>
        <p:txBody>
          <a:bodyPr wrap="square" rtlCol="0">
            <a:spAutoFit/>
          </a:bodyPr>
          <a:lstStyle>
            <a:defPPr>
              <a:defRPr lang="en-US"/>
            </a:defPPr>
            <a:lvl1pPr>
              <a:defRPr sz="1000">
                <a:solidFill>
                  <a:schemeClr val="bg1"/>
                </a:solidFill>
              </a:defRPr>
            </a:lvl1pPr>
          </a:lstStyle>
          <a:p>
            <a:r>
              <a:rPr lang="en-NZ" sz="1200" dirty="0" smtClean="0">
                <a:solidFill>
                  <a:srgbClr val="FFC000"/>
                </a:solidFill>
              </a:rPr>
              <a:t>Expansion Gaps</a:t>
            </a:r>
            <a:endParaRPr lang="en-NZ" sz="1200" dirty="0">
              <a:solidFill>
                <a:srgbClr val="FFC000"/>
              </a:solidFill>
            </a:endParaRPr>
          </a:p>
          <a:p>
            <a:r>
              <a:rPr lang="en-NZ" dirty="0" smtClean="0"/>
              <a:t>Expansion gaps are essential for many reasons, the two most paramount are: to provide ventilation to the decking and to overcome the timbers natural tendency to shrink and swell according to the amount of moisture in the immediate environment.</a:t>
            </a:r>
          </a:p>
          <a:p>
            <a:r>
              <a:rPr lang="en-NZ" dirty="0" smtClean="0"/>
              <a:t>Three factors must be considered in determining the gap between boards. Firstly the moisture content, decking can be supplied in a range of moisture contents from near green to kiln dried. A kiln dried product will swell whereas a green or air dried product will shrink. The species is also a factor, Kwila is very stable so will not shrink or swell a lot, however other species like Jarrah, </a:t>
            </a:r>
            <a:r>
              <a:rPr lang="en-NZ" dirty="0" err="1" smtClean="0"/>
              <a:t>Salinga</a:t>
            </a:r>
            <a:r>
              <a:rPr lang="en-NZ" dirty="0" smtClean="0"/>
              <a:t>, Massa, Greenheart, Vitex, and others will shrink and swell a lot. The final consideration </a:t>
            </a:r>
            <a:r>
              <a:rPr lang="en-NZ" dirty="0"/>
              <a:t>i</a:t>
            </a:r>
            <a:r>
              <a:rPr lang="en-NZ" dirty="0" smtClean="0"/>
              <a:t>s the board size , wider boards will shrink/swell more than narrow boards and are more susceptible to cupping so require a larger expansion gap.</a:t>
            </a:r>
          </a:p>
        </p:txBody>
      </p:sp>
      <p:sp>
        <p:nvSpPr>
          <p:cNvPr id="18" name="TextBox 17"/>
          <p:cNvSpPr txBox="1"/>
          <p:nvPr/>
        </p:nvSpPr>
        <p:spPr>
          <a:xfrm>
            <a:off x="154461" y="9647788"/>
            <a:ext cx="6374044" cy="246221"/>
          </a:xfrm>
          <a:prstGeom prst="rect">
            <a:avLst/>
          </a:prstGeom>
          <a:noFill/>
        </p:spPr>
        <p:txBody>
          <a:bodyPr wrap="square" rtlCol="0">
            <a:spAutoFit/>
          </a:bodyPr>
          <a:lstStyle>
            <a:defPPr>
              <a:defRPr lang="en-US"/>
            </a:defPPr>
            <a:lvl1pPr>
              <a:defRPr sz="1000">
                <a:solidFill>
                  <a:schemeClr val="bg1"/>
                </a:solidFill>
              </a:defRPr>
            </a:lvl1pPr>
          </a:lstStyle>
          <a:p>
            <a:r>
              <a:rPr lang="en-NZ" dirty="0" smtClean="0"/>
              <a:t>*</a:t>
            </a:r>
            <a:r>
              <a:rPr lang="en-NZ" sz="800" dirty="0" smtClean="0"/>
              <a:t>Please follow coating manufacturers guidelines for coating product to ensure correct </a:t>
            </a:r>
            <a:r>
              <a:rPr lang="en-NZ" sz="800" dirty="0" smtClean="0"/>
              <a:t>application.</a:t>
            </a:r>
            <a:endParaRPr lang="en-NZ" sz="800" dirty="0" smtClean="0"/>
          </a:p>
        </p:txBody>
      </p:sp>
      <p:sp>
        <p:nvSpPr>
          <p:cNvPr id="19" name="TextBox 18"/>
          <p:cNvSpPr txBox="1"/>
          <p:nvPr/>
        </p:nvSpPr>
        <p:spPr>
          <a:xfrm>
            <a:off x="154461" y="8440659"/>
            <a:ext cx="5761430" cy="892552"/>
          </a:xfrm>
          <a:prstGeom prst="rect">
            <a:avLst/>
          </a:prstGeom>
          <a:noFill/>
        </p:spPr>
        <p:txBody>
          <a:bodyPr wrap="square" rtlCol="0">
            <a:spAutoFit/>
          </a:bodyPr>
          <a:lstStyle>
            <a:defPPr>
              <a:defRPr lang="en-US"/>
            </a:defPPr>
            <a:lvl1pPr>
              <a:defRPr sz="1000">
                <a:solidFill>
                  <a:schemeClr val="bg1"/>
                </a:solidFill>
              </a:defRPr>
            </a:lvl1pPr>
          </a:lstStyle>
          <a:p>
            <a:r>
              <a:rPr lang="en-NZ" sz="1200" dirty="0" smtClean="0">
                <a:solidFill>
                  <a:srgbClr val="FFC000"/>
                </a:solidFill>
              </a:rPr>
              <a:t>Disclaimer</a:t>
            </a:r>
            <a:endParaRPr lang="en-NZ" sz="1200" dirty="0">
              <a:solidFill>
                <a:srgbClr val="FFC000"/>
              </a:solidFill>
            </a:endParaRPr>
          </a:p>
          <a:p>
            <a:r>
              <a:rPr lang="en-NZ" dirty="0"/>
              <a:t>b</a:t>
            </a:r>
            <a:r>
              <a:rPr lang="en-NZ" dirty="0" smtClean="0"/>
              <a:t>bi Hardwood Decking is manufactured with care and inspected to ensure quality. bbi Hardwood Decking is a natural wood product and some degree of variation in weight, density, colour, grain, and  performance is to be expected. Care must be taken during installation and maintenance to allow for movement. Some movement, swelling, and checking are normal occurrences in natural Harwood </a:t>
            </a:r>
            <a:r>
              <a:rPr lang="en-NZ" dirty="0" smtClean="0"/>
              <a:t>Decking.</a:t>
            </a:r>
            <a:endParaRPr lang="en-NZ" dirty="0"/>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15891" y="8632122"/>
            <a:ext cx="708847" cy="1055656"/>
          </a:xfrm>
          <a:prstGeom prst="rect">
            <a:avLst/>
          </a:prstGeom>
        </p:spPr>
      </p:pic>
    </p:spTree>
    <p:extLst>
      <p:ext uri="{BB962C8B-B14F-4D97-AF65-F5344CB8AC3E}">
        <p14:creationId xmlns:p14="http://schemas.microsoft.com/office/powerpoint/2010/main" val="2930738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406</TotalTime>
  <Words>708</Words>
  <Application>Microsoft Office PowerPoint</Application>
  <PresentationFormat>A4 Paper (210x297 mm)</PresentationFormat>
  <Paragraphs>32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Wallace</dc:creator>
  <cp:lastModifiedBy>Martin Wallace</cp:lastModifiedBy>
  <cp:revision>54</cp:revision>
  <cp:lastPrinted>2018-03-27T00:26:52Z</cp:lastPrinted>
  <dcterms:created xsi:type="dcterms:W3CDTF">2018-02-07T18:40:11Z</dcterms:created>
  <dcterms:modified xsi:type="dcterms:W3CDTF">2018-05-30T00:36:25Z</dcterms:modified>
</cp:coreProperties>
</file>